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672" y="85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61D984-6326-4207-8BD6-0C5F99D368C3}" type="datetimeFigureOut">
              <a:rPr lang="en-US" smtClean="0"/>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61D984-6326-4207-8BD6-0C5F99D368C3}" type="datetimeFigureOut">
              <a:rPr lang="en-US" smtClean="0"/>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61D984-6326-4207-8BD6-0C5F99D368C3}" type="datetimeFigureOut">
              <a:rPr lang="en-US" smtClean="0"/>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61D984-6326-4207-8BD6-0C5F99D368C3}" type="datetimeFigureOut">
              <a:rPr lang="en-US" smtClean="0"/>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61D984-6326-4207-8BD6-0C5F99D368C3}" type="datetimeFigureOut">
              <a:rPr lang="en-US" smtClean="0"/>
              <a:t>12/11/2011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61D984-6326-4207-8BD6-0C5F99D368C3}" type="datetimeFigureOut">
              <a:rPr lang="en-US" smtClean="0"/>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61D984-6326-4207-8BD6-0C5F99D368C3}" type="datetimeFigureOut">
              <a:rPr lang="en-US" smtClean="0"/>
              <a:t>12/11/2011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61D984-6326-4207-8BD6-0C5F99D368C3}" type="datetimeFigureOut">
              <a:rPr lang="en-US" smtClean="0"/>
              <a:t>12/11/2011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1D984-6326-4207-8BD6-0C5F99D368C3}" type="datetimeFigureOut">
              <a:rPr lang="en-US" smtClean="0"/>
              <a:t>12/11/2011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1D984-6326-4207-8BD6-0C5F99D368C3}" type="datetimeFigureOut">
              <a:rPr lang="en-US" smtClean="0"/>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1D984-6326-4207-8BD6-0C5F99D368C3}" type="datetimeFigureOut">
              <a:rPr lang="en-US" smtClean="0"/>
              <a:t>12/11/2011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D4D1B1-1B3F-49AE-B3BE-E0312F7A009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61D984-6326-4207-8BD6-0C5F99D368C3}" type="datetimeFigureOut">
              <a:rPr lang="en-US" smtClean="0"/>
              <a:t>12/11/2011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D4D1B1-1B3F-49AE-B3BE-E0312F7A009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 Id="rId5" Type="http://schemas.openxmlformats.org/officeDocument/2006/relationships/image" Target="../media/image4.wmf"/><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wmf"/><Relationship Id="rId5" Type="http://schemas.openxmlformats.org/officeDocument/2006/relationships/image" Target="../media/image9.png"/><Relationship Id="rId4" Type="http://schemas.openxmlformats.org/officeDocument/2006/relationships/image" Target="../media/image8.wmf"/></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7.xml"/><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19400"/>
            <a:ext cx="7772400" cy="1295400"/>
          </a:xfrm>
        </p:spPr>
        <p:txBody>
          <a:bodyPr/>
          <a:lstStyle/>
          <a:p>
            <a:r>
              <a:rPr lang="en-US" dirty="0" smtClean="0">
                <a:solidFill>
                  <a:schemeClr val="tx1">
                    <a:lumMod val="95000"/>
                    <a:lumOff val="5000"/>
                  </a:schemeClr>
                </a:solidFill>
              </a:rPr>
              <a:t>4</a:t>
            </a:r>
            <a:r>
              <a:rPr lang="en-US" baseline="30000" dirty="0" smtClean="0">
                <a:solidFill>
                  <a:schemeClr val="tx1">
                    <a:lumMod val="95000"/>
                    <a:lumOff val="5000"/>
                  </a:schemeClr>
                </a:solidFill>
              </a:rPr>
              <a:t>th</a:t>
            </a:r>
            <a:r>
              <a:rPr lang="en-US" dirty="0" smtClean="0">
                <a:solidFill>
                  <a:schemeClr val="tx1">
                    <a:lumMod val="95000"/>
                    <a:lumOff val="5000"/>
                  </a:schemeClr>
                </a:solidFill>
              </a:rPr>
              <a:t> Amendment</a:t>
            </a:r>
            <a:endParaRPr lang="en-US" dirty="0">
              <a:solidFill>
                <a:schemeClr val="tx1">
                  <a:lumMod val="95000"/>
                  <a:lumOff val="5000"/>
                </a:schemeClr>
              </a:solidFill>
            </a:endParaRPr>
          </a:p>
        </p:txBody>
      </p:sp>
      <p:sp>
        <p:nvSpPr>
          <p:cNvPr id="3" name="Subtitle 2"/>
          <p:cNvSpPr>
            <a:spLocks noGrp="1"/>
          </p:cNvSpPr>
          <p:nvPr>
            <p:ph type="subTitle" idx="1"/>
          </p:nvPr>
        </p:nvSpPr>
        <p:spPr>
          <a:xfrm>
            <a:off x="1371600" y="4267200"/>
            <a:ext cx="6400800" cy="1371600"/>
          </a:xfrm>
        </p:spPr>
        <p:txBody>
          <a:bodyPr/>
          <a:lstStyle/>
          <a:p>
            <a:r>
              <a:rPr lang="en-US" dirty="0" smtClean="0">
                <a:solidFill>
                  <a:schemeClr val="tx2">
                    <a:lumMod val="50000"/>
                  </a:schemeClr>
                </a:solidFill>
              </a:rPr>
              <a:t>Regulated Rights of Search and Seizure</a:t>
            </a:r>
            <a:endParaRPr lang="en-US" dirty="0">
              <a:solidFill>
                <a:schemeClr val="tx2">
                  <a:lumMod val="50000"/>
                </a:schemeClr>
              </a:solidFill>
            </a:endParaRPr>
          </a:p>
        </p:txBody>
      </p:sp>
      <p:pic>
        <p:nvPicPr>
          <p:cNvPr id="1026" name="Picture 2" descr="C:\Users\Cindy\AppData\Local\Microsoft\Windows\Temporary Internet Files\Content.IE5\KVO7OWN3\MC900332514[1].wmf"/>
          <p:cNvPicPr>
            <a:picLocks noChangeAspect="1" noChangeArrowheads="1"/>
          </p:cNvPicPr>
          <p:nvPr/>
        </p:nvPicPr>
        <p:blipFill>
          <a:blip r:embed="rId2" cstate="print"/>
          <a:srcRect/>
          <a:stretch>
            <a:fillRect/>
          </a:stretch>
        </p:blipFill>
        <p:spPr bwMode="auto">
          <a:xfrm rot="20611662">
            <a:off x="838200" y="609600"/>
            <a:ext cx="1702613" cy="1890979"/>
          </a:xfrm>
          <a:prstGeom prst="rect">
            <a:avLst/>
          </a:prstGeom>
          <a:noFill/>
        </p:spPr>
      </p:pic>
      <p:pic>
        <p:nvPicPr>
          <p:cNvPr id="1027" name="Picture 3" descr="C:\Users\Cindy\AppData\Local\Microsoft\Windows\Temporary Internet Files\Content.IE5\CGDQO31P\MC900434847[1].png"/>
          <p:cNvPicPr>
            <a:picLocks noChangeAspect="1" noChangeArrowheads="1"/>
          </p:cNvPicPr>
          <p:nvPr/>
        </p:nvPicPr>
        <p:blipFill>
          <a:blip r:embed="rId3" cstate="print"/>
          <a:srcRect/>
          <a:stretch>
            <a:fillRect/>
          </a:stretch>
        </p:blipFill>
        <p:spPr bwMode="auto">
          <a:xfrm rot="1330989">
            <a:off x="6324600" y="609600"/>
            <a:ext cx="1714500" cy="1714500"/>
          </a:xfrm>
          <a:prstGeom prst="rect">
            <a:avLst/>
          </a:prstGeom>
          <a:noFill/>
        </p:spPr>
      </p:pic>
      <p:pic>
        <p:nvPicPr>
          <p:cNvPr id="1028" name="Picture 4" descr="C:\Users\Cindy\AppData\Local\Microsoft\Windows\Temporary Internet Files\Content.IE5\Y01OHOF1\MC900435498[1].wmf"/>
          <p:cNvPicPr>
            <a:picLocks noChangeAspect="1" noChangeArrowheads="1"/>
          </p:cNvPicPr>
          <p:nvPr/>
        </p:nvPicPr>
        <p:blipFill>
          <a:blip r:embed="rId4" cstate="print"/>
          <a:srcRect/>
          <a:stretch>
            <a:fillRect/>
          </a:stretch>
        </p:blipFill>
        <p:spPr bwMode="auto">
          <a:xfrm rot="1618903">
            <a:off x="6400800" y="4953000"/>
            <a:ext cx="1841500" cy="1511300"/>
          </a:xfrm>
          <a:prstGeom prst="rect">
            <a:avLst/>
          </a:prstGeom>
          <a:noFill/>
        </p:spPr>
      </p:pic>
      <p:pic>
        <p:nvPicPr>
          <p:cNvPr id="1029" name="Picture 5" descr="C:\Users\Cindy\AppData\Local\Microsoft\Windows\Temporary Internet Files\Content.IE5\KVO7OWN3\MC900022409[1].wmf"/>
          <p:cNvPicPr>
            <a:picLocks noChangeAspect="1" noChangeArrowheads="1"/>
          </p:cNvPicPr>
          <p:nvPr/>
        </p:nvPicPr>
        <p:blipFill>
          <a:blip r:embed="rId5" cstate="print"/>
          <a:srcRect/>
          <a:stretch>
            <a:fillRect/>
          </a:stretch>
        </p:blipFill>
        <p:spPr bwMode="auto">
          <a:xfrm>
            <a:off x="304800" y="4876800"/>
            <a:ext cx="1780337" cy="162580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 am protected by the 4</a:t>
            </a:r>
            <a:r>
              <a:rPr lang="en-US" b="1" spc="50" baseline="3000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Amendment</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txBody>
          <a:bodyPr anchor="t">
            <a:normAutofit/>
          </a:bodyPr>
          <a:lstStyle/>
          <a:p>
            <a:r>
              <a:rPr lang="en-US" sz="2000" dirty="0" smtClean="0"/>
              <a:t>I can feel safe in my home from invasion</a:t>
            </a:r>
          </a:p>
          <a:p>
            <a:r>
              <a:rPr lang="en-US" sz="2000" dirty="0" smtClean="0"/>
              <a:t>I can feel safe at work from sudden searches</a:t>
            </a:r>
          </a:p>
          <a:p>
            <a:r>
              <a:rPr lang="en-US" sz="2000" dirty="0" smtClean="0"/>
              <a:t>I can feel safe in my car while driving from unlawful pursuits</a:t>
            </a:r>
          </a:p>
          <a:p>
            <a:r>
              <a:rPr lang="en-US" sz="2000" dirty="0" smtClean="0"/>
              <a:t>Potential searches must accompany a valid and signed warrant specifying exactly what can be searched and potentially seized</a:t>
            </a:r>
          </a:p>
          <a:p>
            <a:r>
              <a:rPr lang="en-US" sz="2000" dirty="0" smtClean="0"/>
              <a:t>All search warrants must specify what is being searched, where, who is requesting the search, under what jurisdiction is the search being conducted under, and what judge approved of the search</a:t>
            </a:r>
          </a:p>
          <a:p>
            <a:r>
              <a:rPr lang="en-US" sz="2000" dirty="0" smtClean="0"/>
              <a:t>Such search warrant must provide details of the valid causes of such search, including the agency, judge, attorney, lawyers, and/or legal official requesting and conducting the search</a:t>
            </a:r>
          </a:p>
          <a:p>
            <a:pPr>
              <a:buNone/>
            </a:pPr>
            <a:endParaRPr lang="en-US" sz="2000" dirty="0"/>
          </a:p>
        </p:txBody>
      </p:sp>
      <p:pic>
        <p:nvPicPr>
          <p:cNvPr id="2061" name="Picture 13" descr="C:\Users\Cindy\AppData\Local\Microsoft\Windows\Temporary Internet Files\Content.IE5\RS0JO95V\MC900072878[1].gif"/>
          <p:cNvPicPr>
            <a:picLocks noChangeAspect="1" noChangeArrowheads="1"/>
          </p:cNvPicPr>
          <p:nvPr/>
        </p:nvPicPr>
        <p:blipFill>
          <a:blip r:embed="rId2" cstate="print"/>
          <a:srcRect/>
          <a:stretch>
            <a:fillRect/>
          </a:stretch>
        </p:blipFill>
        <p:spPr bwMode="auto">
          <a:xfrm>
            <a:off x="457200" y="5638800"/>
            <a:ext cx="8229600" cy="5715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My Home Is My Safe Haven and the Safe Haven for My Children</a:t>
            </a:r>
            <a:endParaRPr lang="en-US" dirty="0"/>
          </a:p>
        </p:txBody>
      </p:sp>
      <p:sp>
        <p:nvSpPr>
          <p:cNvPr id="5" name="Content Placeholder 4"/>
          <p:cNvSpPr>
            <a:spLocks noGrp="1"/>
          </p:cNvSpPr>
          <p:nvPr>
            <p:ph idx="1"/>
          </p:nvPr>
        </p:nvSpPr>
        <p:spPr>
          <a:xfrm>
            <a:off x="3575050" y="273050"/>
            <a:ext cx="5111750" cy="6127750"/>
          </a:xfrm>
        </p:spPr>
        <p:txBody>
          <a:bodyPr>
            <a:normAutofit/>
          </a:bodyPr>
          <a:lstStyle/>
          <a:p>
            <a:pPr>
              <a:buNone/>
            </a:pPr>
            <a:endParaRPr lang="en-US" sz="1400" dirty="0" smtClean="0"/>
          </a:p>
          <a:p>
            <a:r>
              <a:rPr lang="en-US" sz="1400" dirty="0" smtClean="0"/>
              <a:t>I owe a duty to my children to provide them with a safe place to live, free from invasion of privacy and </a:t>
            </a:r>
          </a:p>
          <a:p>
            <a:pPr>
              <a:buNone/>
            </a:pPr>
            <a:r>
              <a:rPr lang="en-US" sz="1400" dirty="0"/>
              <a:t> </a:t>
            </a:r>
            <a:r>
              <a:rPr lang="en-US" sz="1400" dirty="0" smtClean="0"/>
              <a:t>        surrounding them with a secure and safe </a:t>
            </a:r>
          </a:p>
          <a:p>
            <a:pPr>
              <a:buNone/>
            </a:pPr>
            <a:r>
              <a:rPr lang="en-US" sz="1400" dirty="0"/>
              <a:t> </a:t>
            </a:r>
            <a:r>
              <a:rPr lang="en-US" sz="1400" dirty="0" smtClean="0"/>
              <a:t>        environment.</a:t>
            </a:r>
          </a:p>
          <a:p>
            <a:pPr>
              <a:buNone/>
            </a:pPr>
            <a:r>
              <a:rPr lang="en-US" sz="1400" dirty="0" smtClean="0"/>
              <a:t>                      </a:t>
            </a:r>
            <a:endParaRPr lang="en-US" sz="1600" dirty="0"/>
          </a:p>
          <a:p>
            <a:r>
              <a:rPr lang="en-US" sz="1400" dirty="0" smtClean="0"/>
              <a:t>I am protected under the Amendment from any seizure of my financial affairs and money without justifiable causes.</a:t>
            </a:r>
          </a:p>
          <a:p>
            <a:pPr>
              <a:buNone/>
            </a:pPr>
            <a:endParaRPr lang="en-US" sz="1400" dirty="0" smtClean="0"/>
          </a:p>
          <a:p>
            <a:r>
              <a:rPr lang="en-US" sz="1400" dirty="0" smtClean="0"/>
              <a:t>I am protected under this Amendment from any unauthorized search of my home computer, unless valid </a:t>
            </a:r>
          </a:p>
          <a:p>
            <a:pPr>
              <a:buNone/>
            </a:pPr>
            <a:r>
              <a:rPr lang="en-US" sz="1400" dirty="0"/>
              <a:t> </a:t>
            </a:r>
            <a:r>
              <a:rPr lang="en-US" sz="1400" dirty="0" smtClean="0"/>
              <a:t>         warrants are presented to me to do so.</a:t>
            </a:r>
          </a:p>
          <a:p>
            <a:pPr>
              <a:buNone/>
            </a:pPr>
            <a:endParaRPr lang="en-US" sz="1400" dirty="0"/>
          </a:p>
          <a:p>
            <a:r>
              <a:rPr lang="en-US" sz="1400" dirty="0" smtClean="0"/>
              <a:t>I know my pets will be safe while I am away, </a:t>
            </a:r>
          </a:p>
          <a:p>
            <a:r>
              <a:rPr lang="en-US" sz="1400" dirty="0" smtClean="0"/>
              <a:t>because this Amendment eliminates the need for any random search and disruption in my home while I am away and they are home alone.</a:t>
            </a:r>
          </a:p>
          <a:p>
            <a:endParaRPr lang="en-US" sz="1400" dirty="0"/>
          </a:p>
          <a:p>
            <a:r>
              <a:rPr lang="en-US" sz="1400" dirty="0" smtClean="0"/>
              <a:t>I feel safe knowing this Amendment is in </a:t>
            </a:r>
          </a:p>
          <a:p>
            <a:pPr>
              <a:buNone/>
            </a:pPr>
            <a:r>
              <a:rPr lang="en-US" sz="1400" dirty="0"/>
              <a:t> </a:t>
            </a:r>
            <a:r>
              <a:rPr lang="en-US" sz="1400" dirty="0" smtClean="0"/>
              <a:t>        place while I am on the roadway, or while </a:t>
            </a:r>
          </a:p>
          <a:p>
            <a:pPr>
              <a:buNone/>
            </a:pPr>
            <a:r>
              <a:rPr lang="en-US" sz="1400" dirty="0"/>
              <a:t> </a:t>
            </a:r>
            <a:r>
              <a:rPr lang="en-US" sz="1400" dirty="0" smtClean="0"/>
              <a:t>        my car is parked, because any search and/or </a:t>
            </a:r>
          </a:p>
          <a:p>
            <a:pPr>
              <a:buNone/>
            </a:pPr>
            <a:r>
              <a:rPr lang="en-US" sz="1400" dirty="0"/>
              <a:t> </a:t>
            </a:r>
            <a:r>
              <a:rPr lang="en-US" sz="1400" dirty="0" smtClean="0"/>
              <a:t>        seizure of my vehicle must always accompany a warrant specifically stating to do so, why and from whom the warrant is sought, as well as a presiding judge’s signature approving it.</a:t>
            </a:r>
          </a:p>
          <a:p>
            <a:pPr>
              <a:buNone/>
            </a:pPr>
            <a:endParaRPr lang="en-US" sz="1400" dirty="0"/>
          </a:p>
          <a:p>
            <a:pPr>
              <a:buNone/>
            </a:pPr>
            <a:endParaRPr lang="en-US" sz="1400" dirty="0" smtClean="0"/>
          </a:p>
          <a:p>
            <a:pPr>
              <a:buNone/>
            </a:pPr>
            <a:endParaRPr lang="en-US" sz="1400" dirty="0"/>
          </a:p>
        </p:txBody>
      </p:sp>
      <p:sp>
        <p:nvSpPr>
          <p:cNvPr id="6" name="Text Placeholder 5"/>
          <p:cNvSpPr>
            <a:spLocks noGrp="1"/>
          </p:cNvSpPr>
          <p:nvPr>
            <p:ph type="body" sz="half" idx="2"/>
          </p:nvPr>
        </p:nvSpPr>
        <p:spPr/>
        <p:txBody>
          <a:bodyPr>
            <a:normAutofit fontScale="92500" lnSpcReduction="10000"/>
          </a:bodyPr>
          <a:lstStyle/>
          <a:p>
            <a:endParaRPr lang="en-US" sz="1800" b="1" i="1" u="sng" dirty="0" smtClean="0"/>
          </a:p>
          <a:p>
            <a:r>
              <a:rPr lang="en-US" sz="1800" b="1" i="1" u="sng" dirty="0" smtClean="0"/>
              <a:t>4</a:t>
            </a:r>
            <a:r>
              <a:rPr lang="en-US" sz="1800" b="1" i="1" u="sng" baseline="30000" dirty="0" smtClean="0"/>
              <a:t>th</a:t>
            </a:r>
            <a:r>
              <a:rPr lang="en-US" sz="1800" b="1" i="1" u="sng" dirty="0" smtClean="0"/>
              <a:t> Amendment--Designed To</a:t>
            </a:r>
          </a:p>
          <a:p>
            <a:endParaRPr lang="en-US" dirty="0"/>
          </a:p>
          <a:p>
            <a:r>
              <a:rPr lang="en-US" sz="1600" b="1" dirty="0" smtClean="0">
                <a:solidFill>
                  <a:schemeClr val="accent6">
                    <a:lumMod val="50000"/>
                  </a:schemeClr>
                </a:solidFill>
              </a:rPr>
              <a:t>Protect My Belongings</a:t>
            </a:r>
          </a:p>
          <a:p>
            <a:endParaRPr lang="en-US" dirty="0"/>
          </a:p>
          <a:p>
            <a:endParaRPr lang="en-US" dirty="0" smtClean="0"/>
          </a:p>
          <a:p>
            <a:endParaRPr lang="en-US" dirty="0"/>
          </a:p>
          <a:p>
            <a:r>
              <a:rPr lang="en-US" dirty="0" smtClean="0">
                <a:solidFill>
                  <a:schemeClr val="accent4">
                    <a:lumMod val="50000"/>
                  </a:schemeClr>
                </a:solidFill>
              </a:rPr>
              <a:t>                             </a:t>
            </a:r>
            <a:r>
              <a:rPr lang="en-US" sz="1600" b="1" dirty="0" smtClean="0">
                <a:solidFill>
                  <a:schemeClr val="accent4">
                    <a:lumMod val="50000"/>
                  </a:schemeClr>
                </a:solidFill>
              </a:rPr>
              <a:t>Protect My Children’s</a:t>
            </a:r>
          </a:p>
          <a:p>
            <a:r>
              <a:rPr lang="en-US" sz="1600" b="1" dirty="0" smtClean="0">
                <a:solidFill>
                  <a:schemeClr val="accent4">
                    <a:lumMod val="50000"/>
                  </a:schemeClr>
                </a:solidFill>
              </a:rPr>
              <a:t>                                             Belongings</a:t>
            </a:r>
          </a:p>
          <a:p>
            <a:endParaRPr lang="en-US" dirty="0"/>
          </a:p>
          <a:p>
            <a:endParaRPr lang="en-US" dirty="0" smtClean="0"/>
          </a:p>
          <a:p>
            <a:endParaRPr lang="en-US" dirty="0"/>
          </a:p>
          <a:p>
            <a:r>
              <a:rPr lang="en-US" sz="1600" b="1" dirty="0" smtClean="0">
                <a:solidFill>
                  <a:schemeClr val="tx2">
                    <a:lumMod val="50000"/>
                  </a:schemeClr>
                </a:solidFill>
              </a:rPr>
              <a:t>Protect My Animals from Harm</a:t>
            </a:r>
          </a:p>
          <a:p>
            <a:endParaRPr lang="en-US" dirty="0"/>
          </a:p>
          <a:p>
            <a:endParaRPr lang="en-US" dirty="0" smtClean="0"/>
          </a:p>
          <a:p>
            <a:endParaRPr lang="en-US" dirty="0"/>
          </a:p>
          <a:p>
            <a:r>
              <a:rPr lang="en-US" sz="1700" b="1" dirty="0" smtClean="0">
                <a:solidFill>
                  <a:schemeClr val="accent2">
                    <a:lumMod val="50000"/>
                  </a:schemeClr>
                </a:solidFill>
              </a:rPr>
              <a:t>         Protect My Professional and</a:t>
            </a:r>
          </a:p>
          <a:p>
            <a:r>
              <a:rPr lang="en-US" sz="1700" dirty="0" smtClean="0"/>
              <a:t>                    </a:t>
            </a:r>
            <a:r>
              <a:rPr lang="en-US" sz="1700" b="1" dirty="0" smtClean="0">
                <a:solidFill>
                  <a:schemeClr val="accent2">
                    <a:lumMod val="50000"/>
                  </a:schemeClr>
                </a:solidFill>
              </a:rPr>
              <a:t>Educational Resources </a:t>
            </a:r>
          </a:p>
          <a:p>
            <a:r>
              <a:rPr lang="en-US" sz="1700" b="1" dirty="0">
                <a:solidFill>
                  <a:schemeClr val="accent2">
                    <a:lumMod val="50000"/>
                  </a:schemeClr>
                </a:solidFill>
              </a:rPr>
              <a:t> </a:t>
            </a:r>
            <a:r>
              <a:rPr lang="en-US" sz="1700" b="1" dirty="0" smtClean="0">
                <a:solidFill>
                  <a:schemeClr val="accent2">
                    <a:lumMod val="50000"/>
                  </a:schemeClr>
                </a:solidFill>
              </a:rPr>
              <a:t>                                  Here At Home</a:t>
            </a:r>
          </a:p>
        </p:txBody>
      </p:sp>
      <p:pic>
        <p:nvPicPr>
          <p:cNvPr id="3074" name="Picture 2" descr="C:\Users\Cindy\AppData\Local\Microsoft\Windows\Temporary Internet Files\Content.IE5\RS0JO95V\MC900441318[1].png"/>
          <p:cNvPicPr>
            <a:picLocks noChangeAspect="1" noChangeArrowheads="1"/>
          </p:cNvPicPr>
          <p:nvPr/>
        </p:nvPicPr>
        <p:blipFill>
          <a:blip r:embed="rId2" cstate="print"/>
          <a:srcRect/>
          <a:stretch>
            <a:fillRect/>
          </a:stretch>
        </p:blipFill>
        <p:spPr bwMode="auto">
          <a:xfrm>
            <a:off x="3276600" y="1524000"/>
            <a:ext cx="762000" cy="685800"/>
          </a:xfrm>
          <a:prstGeom prst="rect">
            <a:avLst/>
          </a:prstGeom>
          <a:noFill/>
        </p:spPr>
      </p:pic>
      <p:pic>
        <p:nvPicPr>
          <p:cNvPr id="3076" name="Picture 4" descr="C:\Users\Cindy\AppData\Local\Microsoft\Windows\Temporary Internet Files\Content.IE5\KVO7OWN3\MC900355435[1].wmf"/>
          <p:cNvPicPr>
            <a:picLocks noChangeAspect="1" noChangeArrowheads="1"/>
          </p:cNvPicPr>
          <p:nvPr/>
        </p:nvPicPr>
        <p:blipFill>
          <a:blip r:embed="rId3" cstate="print"/>
          <a:srcRect/>
          <a:stretch>
            <a:fillRect/>
          </a:stretch>
        </p:blipFill>
        <p:spPr bwMode="auto">
          <a:xfrm>
            <a:off x="7239000" y="762000"/>
            <a:ext cx="990599" cy="685800"/>
          </a:xfrm>
          <a:prstGeom prst="rect">
            <a:avLst/>
          </a:prstGeom>
          <a:noFill/>
        </p:spPr>
      </p:pic>
      <p:pic>
        <p:nvPicPr>
          <p:cNvPr id="3077" name="Picture 5" descr="C:\Program Files (x86)\Microsoft Office\MEDIA\CAGCAT10\j0234657.wmf"/>
          <p:cNvPicPr>
            <a:picLocks noChangeAspect="1" noChangeArrowheads="1"/>
          </p:cNvPicPr>
          <p:nvPr/>
        </p:nvPicPr>
        <p:blipFill>
          <a:blip r:embed="rId4" cstate="print"/>
          <a:srcRect/>
          <a:stretch>
            <a:fillRect/>
          </a:stretch>
        </p:blipFill>
        <p:spPr bwMode="auto">
          <a:xfrm>
            <a:off x="7391400" y="2743200"/>
            <a:ext cx="838200" cy="762000"/>
          </a:xfrm>
          <a:prstGeom prst="rect">
            <a:avLst/>
          </a:prstGeom>
          <a:noFill/>
        </p:spPr>
      </p:pic>
      <p:pic>
        <p:nvPicPr>
          <p:cNvPr id="3078" name="Picture 6" descr="C:\Users\Cindy\AppData\Local\Microsoft\Windows\Temporary Internet Files\Content.IE5\RS0JO95V\MC900433912[1].png"/>
          <p:cNvPicPr>
            <a:picLocks noChangeAspect="1" noChangeArrowheads="1"/>
          </p:cNvPicPr>
          <p:nvPr/>
        </p:nvPicPr>
        <p:blipFill>
          <a:blip r:embed="rId5" cstate="print"/>
          <a:srcRect/>
          <a:stretch>
            <a:fillRect/>
          </a:stretch>
        </p:blipFill>
        <p:spPr bwMode="auto">
          <a:xfrm>
            <a:off x="3124200" y="3505200"/>
            <a:ext cx="857250" cy="781050"/>
          </a:xfrm>
          <a:prstGeom prst="rect">
            <a:avLst/>
          </a:prstGeom>
          <a:noFill/>
        </p:spPr>
      </p:pic>
      <p:pic>
        <p:nvPicPr>
          <p:cNvPr id="3079" name="Picture 7" descr="C:\Users\Cindy\AppData\Local\Microsoft\Windows\Temporary Internet Files\Content.IE5\Y01OHOF1\MC900290761[1].wmf"/>
          <p:cNvPicPr>
            <a:picLocks noChangeAspect="1" noChangeArrowheads="1"/>
          </p:cNvPicPr>
          <p:nvPr/>
        </p:nvPicPr>
        <p:blipFill>
          <a:blip r:embed="rId6" cstate="print"/>
          <a:srcRect/>
          <a:stretch>
            <a:fillRect/>
          </a:stretch>
        </p:blipFill>
        <p:spPr bwMode="auto">
          <a:xfrm>
            <a:off x="7162800" y="4724400"/>
            <a:ext cx="1295400" cy="74389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0"/>
            <a:ext cx="685800" cy="684886"/>
          </a:xfrm>
          <a:prstGeom prst="rect">
            <a:avLst/>
          </a:prstGeom>
          <a:noFill/>
        </p:spPr>
      </p:pic>
      <p:pic>
        <p:nvPicPr>
          <p:cNvPr id="5"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685800"/>
            <a:ext cx="685800" cy="684886"/>
          </a:xfrm>
          <a:prstGeom prst="rect">
            <a:avLst/>
          </a:prstGeom>
          <a:noFill/>
        </p:spPr>
      </p:pic>
      <p:pic>
        <p:nvPicPr>
          <p:cNvPr id="6"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1371600"/>
            <a:ext cx="685800" cy="684886"/>
          </a:xfrm>
          <a:prstGeom prst="rect">
            <a:avLst/>
          </a:prstGeom>
          <a:noFill/>
        </p:spPr>
      </p:pic>
      <p:pic>
        <p:nvPicPr>
          <p:cNvPr id="7"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2057400"/>
            <a:ext cx="685800" cy="684886"/>
          </a:xfrm>
          <a:prstGeom prst="rect">
            <a:avLst/>
          </a:prstGeom>
          <a:noFill/>
        </p:spPr>
      </p:pic>
      <p:pic>
        <p:nvPicPr>
          <p:cNvPr id="8"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4114800"/>
            <a:ext cx="685800" cy="684886"/>
          </a:xfrm>
          <a:prstGeom prst="rect">
            <a:avLst/>
          </a:prstGeom>
          <a:noFill/>
        </p:spPr>
      </p:pic>
      <p:pic>
        <p:nvPicPr>
          <p:cNvPr id="9"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3429000"/>
            <a:ext cx="685800" cy="684886"/>
          </a:xfrm>
          <a:prstGeom prst="rect">
            <a:avLst/>
          </a:prstGeom>
          <a:noFill/>
        </p:spPr>
      </p:pic>
      <p:pic>
        <p:nvPicPr>
          <p:cNvPr id="10"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5486400"/>
            <a:ext cx="685800" cy="684886"/>
          </a:xfrm>
          <a:prstGeom prst="rect">
            <a:avLst/>
          </a:prstGeom>
          <a:noFill/>
        </p:spPr>
      </p:pic>
      <p:pic>
        <p:nvPicPr>
          <p:cNvPr id="11"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2743200"/>
            <a:ext cx="685800" cy="684886"/>
          </a:xfrm>
          <a:prstGeom prst="rect">
            <a:avLst/>
          </a:prstGeom>
          <a:noFill/>
        </p:spPr>
      </p:pic>
      <p:pic>
        <p:nvPicPr>
          <p:cNvPr id="12"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4800600"/>
            <a:ext cx="685800" cy="684886"/>
          </a:xfrm>
          <a:prstGeom prst="rect">
            <a:avLst/>
          </a:prstGeom>
          <a:noFill/>
        </p:spPr>
      </p:pic>
      <p:pic>
        <p:nvPicPr>
          <p:cNvPr id="13" name="Picture 2" descr="C:\Users\Cindy\AppData\Local\Microsoft\Windows\Temporary Internet Files\Content.IE5\RS0JO95V\MC900229239[1].wmf"/>
          <p:cNvPicPr>
            <a:picLocks noChangeAspect="1" noChangeArrowheads="1"/>
          </p:cNvPicPr>
          <p:nvPr/>
        </p:nvPicPr>
        <p:blipFill>
          <a:blip r:embed="rId2" cstate="print"/>
          <a:srcRect/>
          <a:stretch>
            <a:fillRect/>
          </a:stretch>
        </p:blipFill>
        <p:spPr bwMode="auto">
          <a:xfrm>
            <a:off x="0" y="6173114"/>
            <a:ext cx="685800" cy="684886"/>
          </a:xfrm>
          <a:prstGeom prst="rect">
            <a:avLst/>
          </a:prstGeom>
          <a:noFill/>
        </p:spPr>
      </p:pic>
      <p:pic>
        <p:nvPicPr>
          <p:cNvPr id="4099" name="Picture 3" descr="C:\Users\Cindy\AppData\Local\Microsoft\Windows\Temporary Internet Files\Content.IE5\RS0JO95V\MC900292576[1].wmf"/>
          <p:cNvPicPr>
            <a:picLocks noChangeAspect="1" noChangeArrowheads="1"/>
          </p:cNvPicPr>
          <p:nvPr/>
        </p:nvPicPr>
        <p:blipFill>
          <a:blip r:embed="rId3" cstate="print"/>
          <a:srcRect/>
          <a:stretch>
            <a:fillRect/>
          </a:stretch>
        </p:blipFill>
        <p:spPr bwMode="auto">
          <a:xfrm>
            <a:off x="1066800" y="609600"/>
            <a:ext cx="533400" cy="303276"/>
          </a:xfrm>
          <a:prstGeom prst="rect">
            <a:avLst/>
          </a:prstGeom>
          <a:noFill/>
        </p:spPr>
      </p:pic>
      <p:sp>
        <p:nvSpPr>
          <p:cNvPr id="15" name="TextBox 14"/>
          <p:cNvSpPr txBox="1"/>
          <p:nvPr/>
        </p:nvSpPr>
        <p:spPr>
          <a:xfrm>
            <a:off x="1524000" y="457200"/>
            <a:ext cx="6248400" cy="646331"/>
          </a:xfrm>
          <a:prstGeom prst="rect">
            <a:avLst/>
          </a:prstGeom>
          <a:noFill/>
        </p:spPr>
        <p:txBody>
          <a:bodyPr wrap="square" rtlCol="0">
            <a:spAutoFit/>
          </a:bodyPr>
          <a:lstStyle/>
          <a:p>
            <a:r>
              <a:rPr lang="en-US" dirty="0" smtClean="0"/>
              <a:t>I must do my part to keep my criminal record clean, free of crimes against the state and/or federal government.</a:t>
            </a:r>
            <a:endParaRPr lang="en-US" dirty="0"/>
          </a:p>
        </p:txBody>
      </p:sp>
      <p:pic>
        <p:nvPicPr>
          <p:cNvPr id="16" name="Picture 3" descr="C:\Users\Cindy\AppData\Local\Microsoft\Windows\Temporary Internet Files\Content.IE5\RS0JO95V\MC900292576[1].wmf"/>
          <p:cNvPicPr>
            <a:picLocks noChangeAspect="1" noChangeArrowheads="1"/>
          </p:cNvPicPr>
          <p:nvPr/>
        </p:nvPicPr>
        <p:blipFill>
          <a:blip r:embed="rId3" cstate="print"/>
          <a:srcRect/>
          <a:stretch>
            <a:fillRect/>
          </a:stretch>
        </p:blipFill>
        <p:spPr bwMode="auto">
          <a:xfrm>
            <a:off x="1066800" y="1295400"/>
            <a:ext cx="533400" cy="303276"/>
          </a:xfrm>
          <a:prstGeom prst="rect">
            <a:avLst/>
          </a:prstGeom>
          <a:noFill/>
        </p:spPr>
      </p:pic>
      <p:sp>
        <p:nvSpPr>
          <p:cNvPr id="17" name="TextBox 16"/>
          <p:cNvSpPr txBox="1"/>
          <p:nvPr/>
        </p:nvSpPr>
        <p:spPr>
          <a:xfrm>
            <a:off x="1524000" y="1219200"/>
            <a:ext cx="6248400" cy="646331"/>
          </a:xfrm>
          <a:prstGeom prst="rect">
            <a:avLst/>
          </a:prstGeom>
          <a:noFill/>
        </p:spPr>
        <p:txBody>
          <a:bodyPr wrap="square" rtlCol="0">
            <a:spAutoFit/>
          </a:bodyPr>
          <a:lstStyle/>
          <a:p>
            <a:r>
              <a:rPr lang="en-US" dirty="0" smtClean="0"/>
              <a:t>I must do my part to teach my children to stay out of any and all legal trouble.</a:t>
            </a:r>
            <a:endParaRPr lang="en-US" dirty="0"/>
          </a:p>
        </p:txBody>
      </p:sp>
      <p:pic>
        <p:nvPicPr>
          <p:cNvPr id="18" name="Picture 3" descr="C:\Users\Cindy\AppData\Local\Microsoft\Windows\Temporary Internet Files\Content.IE5\RS0JO95V\MC900292576[1].wmf"/>
          <p:cNvPicPr>
            <a:picLocks noChangeAspect="1" noChangeArrowheads="1"/>
          </p:cNvPicPr>
          <p:nvPr/>
        </p:nvPicPr>
        <p:blipFill>
          <a:blip r:embed="rId3" cstate="print"/>
          <a:srcRect/>
          <a:stretch>
            <a:fillRect/>
          </a:stretch>
        </p:blipFill>
        <p:spPr bwMode="auto">
          <a:xfrm>
            <a:off x="1066800" y="2133600"/>
            <a:ext cx="533400" cy="303276"/>
          </a:xfrm>
          <a:prstGeom prst="rect">
            <a:avLst/>
          </a:prstGeom>
          <a:noFill/>
        </p:spPr>
      </p:pic>
      <p:sp>
        <p:nvSpPr>
          <p:cNvPr id="20" name="TextBox 19"/>
          <p:cNvSpPr txBox="1"/>
          <p:nvPr/>
        </p:nvSpPr>
        <p:spPr>
          <a:xfrm>
            <a:off x="1524000" y="1981200"/>
            <a:ext cx="6096000" cy="1200329"/>
          </a:xfrm>
          <a:prstGeom prst="rect">
            <a:avLst/>
          </a:prstGeom>
          <a:noFill/>
        </p:spPr>
        <p:txBody>
          <a:bodyPr wrap="square" rtlCol="0">
            <a:spAutoFit/>
          </a:bodyPr>
          <a:lstStyle/>
          <a:p>
            <a:r>
              <a:rPr lang="en-US" dirty="0" smtClean="0"/>
              <a:t>I must keep my home safe, in good repair and free from any defects that might compromise the safety of myself, my children or my neighbors around me.  This will ensure no need for unauthorized search and seizures.</a:t>
            </a:r>
            <a:endParaRPr lang="en-US" dirty="0"/>
          </a:p>
        </p:txBody>
      </p:sp>
      <p:pic>
        <p:nvPicPr>
          <p:cNvPr id="22" name="Picture 3" descr="C:\Users\Cindy\AppData\Local\Microsoft\Windows\Temporary Internet Files\Content.IE5\RS0JO95V\MC900292576[1].wmf"/>
          <p:cNvPicPr>
            <a:picLocks noChangeAspect="1" noChangeArrowheads="1"/>
          </p:cNvPicPr>
          <p:nvPr/>
        </p:nvPicPr>
        <p:blipFill>
          <a:blip r:embed="rId3" cstate="print"/>
          <a:srcRect/>
          <a:stretch>
            <a:fillRect/>
          </a:stretch>
        </p:blipFill>
        <p:spPr bwMode="auto">
          <a:xfrm>
            <a:off x="1066800" y="3505200"/>
            <a:ext cx="533400" cy="303276"/>
          </a:xfrm>
          <a:prstGeom prst="rect">
            <a:avLst/>
          </a:prstGeom>
          <a:noFill/>
        </p:spPr>
      </p:pic>
      <p:sp>
        <p:nvSpPr>
          <p:cNvPr id="23" name="TextBox 22"/>
          <p:cNvSpPr txBox="1"/>
          <p:nvPr/>
        </p:nvSpPr>
        <p:spPr>
          <a:xfrm>
            <a:off x="1524000" y="3352800"/>
            <a:ext cx="6096000" cy="1477328"/>
          </a:xfrm>
          <a:prstGeom prst="rect">
            <a:avLst/>
          </a:prstGeom>
          <a:noFill/>
        </p:spPr>
        <p:txBody>
          <a:bodyPr wrap="square" rtlCol="0">
            <a:spAutoFit/>
          </a:bodyPr>
          <a:lstStyle/>
          <a:p>
            <a:r>
              <a:rPr lang="en-US" dirty="0" smtClean="0"/>
              <a:t>As a bank employee, I must do my part to conduct myself professionally, and not conduct unlawful business while at work.  This will ensure I do not subject myself or my children to unlawful searches at my home or unlawful searches as my place of work.</a:t>
            </a:r>
            <a:endParaRPr lang="en-US" dirty="0"/>
          </a:p>
        </p:txBody>
      </p:sp>
      <p:pic>
        <p:nvPicPr>
          <p:cNvPr id="24" name="Picture 3" descr="C:\Users\Cindy\AppData\Local\Microsoft\Windows\Temporary Internet Files\Content.IE5\RS0JO95V\MC900292576[1].wmf"/>
          <p:cNvPicPr>
            <a:picLocks noChangeAspect="1" noChangeArrowheads="1"/>
          </p:cNvPicPr>
          <p:nvPr/>
        </p:nvPicPr>
        <p:blipFill>
          <a:blip r:embed="rId3" cstate="print"/>
          <a:srcRect/>
          <a:stretch>
            <a:fillRect/>
          </a:stretch>
        </p:blipFill>
        <p:spPr bwMode="auto">
          <a:xfrm>
            <a:off x="1066800" y="5181600"/>
            <a:ext cx="533400" cy="303276"/>
          </a:xfrm>
          <a:prstGeom prst="rect">
            <a:avLst/>
          </a:prstGeom>
          <a:noFill/>
        </p:spPr>
      </p:pic>
      <p:sp>
        <p:nvSpPr>
          <p:cNvPr id="25" name="TextBox 24"/>
          <p:cNvSpPr txBox="1"/>
          <p:nvPr/>
        </p:nvSpPr>
        <p:spPr>
          <a:xfrm>
            <a:off x="1524000" y="5029200"/>
            <a:ext cx="6096000" cy="1200329"/>
          </a:xfrm>
          <a:prstGeom prst="rect">
            <a:avLst/>
          </a:prstGeom>
          <a:noFill/>
        </p:spPr>
        <p:txBody>
          <a:bodyPr wrap="square" rtlCol="0">
            <a:spAutoFit/>
          </a:bodyPr>
          <a:lstStyle/>
          <a:p>
            <a:r>
              <a:rPr lang="en-US" dirty="0" smtClean="0"/>
              <a:t>In order claim entitlement of the protections under the 4</a:t>
            </a:r>
            <a:r>
              <a:rPr lang="en-US" baseline="30000" dirty="0" smtClean="0"/>
              <a:t>th</a:t>
            </a:r>
            <a:r>
              <a:rPr lang="en-US" dirty="0" smtClean="0"/>
              <a:t> Amendment, I must wholly recognize and exercise the laws enforced under our the U.S.A.’s and Washington State’s government, and raise my children to do the same. </a:t>
            </a:r>
            <a:endParaRPr lang="en-US" dirty="0"/>
          </a:p>
        </p:txBody>
      </p:sp>
      <p:pic>
        <p:nvPicPr>
          <p:cNvPr id="4106"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0"/>
            <a:ext cx="838200" cy="743893"/>
          </a:xfrm>
          <a:prstGeom prst="rect">
            <a:avLst/>
          </a:prstGeom>
          <a:noFill/>
        </p:spPr>
      </p:pic>
      <p:pic>
        <p:nvPicPr>
          <p:cNvPr id="32"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685800"/>
            <a:ext cx="838200" cy="743893"/>
          </a:xfrm>
          <a:prstGeom prst="rect">
            <a:avLst/>
          </a:prstGeom>
          <a:noFill/>
        </p:spPr>
      </p:pic>
      <p:pic>
        <p:nvPicPr>
          <p:cNvPr id="33"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1371600"/>
            <a:ext cx="838200" cy="743893"/>
          </a:xfrm>
          <a:prstGeom prst="rect">
            <a:avLst/>
          </a:prstGeom>
          <a:noFill/>
        </p:spPr>
      </p:pic>
      <p:pic>
        <p:nvPicPr>
          <p:cNvPr id="34"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2057400"/>
            <a:ext cx="838200" cy="743893"/>
          </a:xfrm>
          <a:prstGeom prst="rect">
            <a:avLst/>
          </a:prstGeom>
          <a:noFill/>
        </p:spPr>
      </p:pic>
      <p:pic>
        <p:nvPicPr>
          <p:cNvPr id="35"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2743200"/>
            <a:ext cx="838200" cy="743893"/>
          </a:xfrm>
          <a:prstGeom prst="rect">
            <a:avLst/>
          </a:prstGeom>
          <a:noFill/>
        </p:spPr>
      </p:pic>
      <p:pic>
        <p:nvPicPr>
          <p:cNvPr id="36"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3429000"/>
            <a:ext cx="838200" cy="743893"/>
          </a:xfrm>
          <a:prstGeom prst="rect">
            <a:avLst/>
          </a:prstGeom>
          <a:noFill/>
        </p:spPr>
      </p:pic>
      <p:pic>
        <p:nvPicPr>
          <p:cNvPr id="37"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4038600"/>
            <a:ext cx="838200" cy="743893"/>
          </a:xfrm>
          <a:prstGeom prst="rect">
            <a:avLst/>
          </a:prstGeom>
          <a:noFill/>
        </p:spPr>
      </p:pic>
      <p:pic>
        <p:nvPicPr>
          <p:cNvPr id="38"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4724400"/>
            <a:ext cx="838200" cy="743893"/>
          </a:xfrm>
          <a:prstGeom prst="rect">
            <a:avLst/>
          </a:prstGeom>
          <a:noFill/>
        </p:spPr>
      </p:pic>
      <p:pic>
        <p:nvPicPr>
          <p:cNvPr id="39"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5410200"/>
            <a:ext cx="838200" cy="743893"/>
          </a:xfrm>
          <a:prstGeom prst="rect">
            <a:avLst/>
          </a:prstGeom>
          <a:noFill/>
        </p:spPr>
      </p:pic>
      <p:pic>
        <p:nvPicPr>
          <p:cNvPr id="40" name="Picture 10" descr="C:\Users\Cindy\AppData\Local\Microsoft\Windows\Temporary Internet Files\Content.IE5\RS0JO95V\MC900034552[1].wmf"/>
          <p:cNvPicPr>
            <a:picLocks noChangeAspect="1" noChangeArrowheads="1"/>
          </p:cNvPicPr>
          <p:nvPr/>
        </p:nvPicPr>
        <p:blipFill>
          <a:blip r:embed="rId4" cstate="print"/>
          <a:srcRect/>
          <a:stretch>
            <a:fillRect/>
          </a:stretch>
        </p:blipFill>
        <p:spPr bwMode="auto">
          <a:xfrm>
            <a:off x="8305800" y="6114107"/>
            <a:ext cx="838200" cy="74389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530</Words>
  <Application>Microsoft Office PowerPoint</Application>
  <PresentationFormat>On-screen Show (4:3)</PresentationFormat>
  <Paragraphs>52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4th Amendment</vt:lpstr>
      <vt:lpstr>I am protected by the 4th Amendment</vt:lpstr>
      <vt:lpstr>My Home Is My Safe Haven and the Safe Haven for My Children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4th Amendment</dc:title>
  <dc:creator>Cindy</dc:creator>
  <cp:lastModifiedBy>AF</cp:lastModifiedBy>
  <cp:revision>8</cp:revision>
  <dcterms:created xsi:type="dcterms:W3CDTF">2011-12-09T23:45:37Z</dcterms:created>
  <dcterms:modified xsi:type="dcterms:W3CDTF">2011-12-11T13:24:04Z</dcterms:modified>
</cp:coreProperties>
</file>